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7" r:id="rId6"/>
    <p:sldId id="313" r:id="rId7"/>
    <p:sldId id="314" r:id="rId8"/>
    <p:sldId id="326" r:id="rId9"/>
    <p:sldId id="327" r:id="rId10"/>
    <p:sldId id="328" r:id="rId11"/>
    <p:sldId id="315" r:id="rId12"/>
    <p:sldId id="317" r:id="rId13"/>
    <p:sldId id="316" r:id="rId14"/>
    <p:sldId id="319" r:id="rId15"/>
    <p:sldId id="309" r:id="rId16"/>
    <p:sldId id="325" r:id="rId17"/>
    <p:sldId id="324" r:id="rId18"/>
    <p:sldId id="323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15/06/2022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15/06/2022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1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49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055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46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0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36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48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996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01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929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61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raribeiro/health_track/tree/development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miro.com/app/board/o9J_lkgtipM=/?share_link_id=20717885365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hyperlink" Target="https://www.figma.com/file/7L4z6d9HMzCLRJ29FabAhu/Web-Project?node-id=0%3A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raribeiro/health_track/tree/development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raribeiro/health_track/tree/development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F1011223-3A97-AB9A-F432-E6A8847F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252"/>
          <a:stretch/>
        </p:blipFill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1481144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pt-BR" spc="400" dirty="0"/>
              <a:t>Health track</a:t>
            </a:r>
            <a:endParaRPr lang="pt-B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3AD4C-D8B3-BC71-5324-5CF4CB40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09/06/2022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C630FAA-E5C6-4190-A21B-32A1AA3F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dirty="0"/>
              <a:t>@rodenei</a:t>
            </a:r>
            <a:endParaRPr lang="pt-BR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88EDA5-A3D6-DEC9-C5E0-DEEB217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noProof="0" smtClean="0"/>
              <a:pPr rtl="0">
                <a:spcAft>
                  <a:spcPts val="600"/>
                </a:spcAft>
              </a:pPr>
              <a:t>1</a:t>
            </a:fld>
            <a:endParaRPr lang="pt-BR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4457284"/>
            <a:ext cx="5833872" cy="79820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Rodnei Albuquerque Ribeiro</a:t>
            </a:r>
          </a:p>
          <a:p>
            <a:pPr rtl="0"/>
            <a:r>
              <a:rPr lang="pt-BR" b="1" dirty="0"/>
              <a:t>Grupo N (individual)</a:t>
            </a:r>
            <a:r>
              <a:rPr lang="pt-BR" dirty="0"/>
              <a:t> - </a:t>
            </a:r>
            <a:r>
              <a:rPr lang="pt-BR" b="0" i="0" dirty="0">
                <a:effectLst/>
              </a:rPr>
              <a:t>TDS0R - TEAMS - SALA 3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0510DA5-235A-3BBB-9997-E691F3587EA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8E5D001-833C-E56E-BB0C-99DFE07FA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4760747" y="388336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dos scripts DML (Data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Manipulation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Language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) e </a:t>
            </a:r>
            <a:r>
              <a:rPr lang="pt-BR" sz="2800" u="sng" dirty="0">
                <a:solidFill>
                  <a:schemeClr val="accent1">
                    <a:lumMod val="75000"/>
                  </a:schemeClr>
                </a:solidFill>
              </a:rPr>
              <a:t>carga inicial de dados fictícios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5º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7" name="Espaço Reservado para 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1C8C0F3-B163-7678-94AC-26B657B8F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2" r="16302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03DBA452-F28A-B82A-EB9E-CB97B5005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9351961-54CA-4546-9374-859BB1BE900C}"/>
              </a:ext>
            </a:extLst>
          </p:cNvPr>
          <p:cNvSpPr txBox="1"/>
          <p:nvPr/>
        </p:nvSpPr>
        <p:spPr>
          <a:xfrm>
            <a:off x="795482" y="4593446"/>
            <a:ext cx="425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Banco implementado da base de dados FIAP - RM92676</a:t>
            </a:r>
          </a:p>
        </p:txBody>
      </p:sp>
    </p:spTree>
    <p:extLst>
      <p:ext uri="{BB962C8B-B14F-4D97-AF65-F5344CB8AC3E}">
        <p14:creationId xmlns:p14="http://schemas.microsoft.com/office/powerpoint/2010/main" val="265384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455333"/>
            <a:ext cx="5571836" cy="106222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Codificação do projeto e estrutura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7º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2C6F5986-9092-376A-8669-6C66F1EF6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479E204-1B99-49E0-8994-189A8C8DA395}"/>
              </a:ext>
            </a:extLst>
          </p:cNvPr>
          <p:cNvSpPr txBox="1"/>
          <p:nvPr/>
        </p:nvSpPr>
        <p:spPr>
          <a:xfrm>
            <a:off x="795482" y="3750996"/>
            <a:ext cx="5300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O projeto foi elaborado utilizando conceito de MVC como apresentado na imagem ao lado.</a:t>
            </a:r>
          </a:p>
          <a:p>
            <a:endParaRPr lang="pt-BR" sz="1200" dirty="0"/>
          </a:p>
          <a:p>
            <a:r>
              <a:rPr lang="pt-BR" sz="1200" dirty="0"/>
              <a:t>Foi desenvolvido também um pacote auxiliar para criptografia SHA-1 para armazenamento da senha do usuário durante o momento do cadastro.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1C56D222-056C-4F18-B99F-08BC888D84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67" t="591" r="7745" b="-591"/>
          <a:stretch/>
        </p:blipFill>
        <p:spPr>
          <a:xfrm>
            <a:off x="7451965" y="1665520"/>
            <a:ext cx="4266960" cy="426696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39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demo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Teste real da aplicação em homologação.</a:t>
            </a:r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2E7E447-3E23-94C1-5F39-38069AC5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7C26AF-D685-7BCA-0B1D-CBBD95708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10412783" y="5491047"/>
            <a:ext cx="884378" cy="798208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8C3569-388C-2BFE-AC8C-1B20B4CAD7B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2699322-CFFE-A764-F094-6B8C954DF586}"/>
              </a:ext>
            </a:extLst>
          </p:cNvPr>
          <p:cNvSpPr txBox="1">
            <a:spLocks/>
          </p:cNvSpPr>
          <p:nvPr/>
        </p:nvSpPr>
        <p:spPr>
          <a:xfrm>
            <a:off x="1524000" y="4462590"/>
            <a:ext cx="9144000" cy="1090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400" dirty="0">
                <a:latin typeface="+mn-lt"/>
              </a:rPr>
              <a:t>Go!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demo_cadastro_usuario">
            <a:hlinkClick r:id="" action="ppaction://media"/>
            <a:extLst>
              <a:ext uri="{FF2B5EF4-FFF2-40B4-BE49-F238E27FC236}">
                <a16:creationId xmlns:a16="http://schemas.microsoft.com/office/drawing/2014/main" id="{A7528411-BFA4-4C1A-A9BB-98DDC290D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013" y="189470"/>
            <a:ext cx="11518327" cy="647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4869"/>
            <a:ext cx="9144000" cy="1081563"/>
          </a:xfrm>
        </p:spPr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avanços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015067"/>
            <a:ext cx="9144000" cy="3640666"/>
          </a:xfrm>
        </p:spPr>
        <p:txBody>
          <a:bodyPr rtlCol="0"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</a:rPr>
              <a:t>O projeto ainda tem muito a evoluir, mas com toda a estrutura pronta, basta agora continuar com o desenvolvimento dos módulos que permitiram um CRUD completo com dados de peso, pressão sanguínea, atividades e etc.</a:t>
            </a:r>
            <a:endParaRPr lang="pt-BR" sz="8000" b="1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sz="2000" dirty="0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2E7E447-3E23-94C1-5F39-38069AC5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7C26AF-D685-7BCA-0B1D-CBBD95708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10412783" y="5491047"/>
            <a:ext cx="884378" cy="798208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8C3569-388C-2BFE-AC8C-1B20B4CAD7B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</p:spTree>
    <p:extLst>
      <p:ext uri="{BB962C8B-B14F-4D97-AF65-F5344CB8AC3E}">
        <p14:creationId xmlns:p14="http://schemas.microsoft.com/office/powerpoint/2010/main" val="428264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F1011223-3A97-AB9A-F432-E6A8847F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252"/>
          <a:stretch/>
        </p:blipFill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1481144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pt-BR" spc="400" dirty="0"/>
              <a:t>obrigado</a:t>
            </a:r>
            <a:endParaRPr lang="pt-B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3AD4C-D8B3-BC71-5324-5CF4CB40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09/06/2022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C630FAA-E5C6-4190-A21B-32A1AA3F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dirty="0"/>
              <a:t>@rodenei</a:t>
            </a:r>
            <a:endParaRPr lang="pt-BR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88EDA5-A3D6-DEC9-C5E0-DEEB217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noProof="0" smtClean="0"/>
              <a:pPr rtl="0">
                <a:spcAft>
                  <a:spcPts val="600"/>
                </a:spcAft>
              </a:pPr>
              <a:t>15</a:t>
            </a:fld>
            <a:endParaRPr lang="pt-BR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4457284"/>
            <a:ext cx="5833872" cy="79820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Rodnei Albuquerque Ribeiro</a:t>
            </a:r>
          </a:p>
          <a:p>
            <a:pPr rtl="0"/>
            <a:r>
              <a:rPr lang="pt-BR" b="1" dirty="0"/>
              <a:t>Grupo N (individual)</a:t>
            </a:r>
            <a:r>
              <a:rPr lang="pt-BR" dirty="0"/>
              <a:t> - </a:t>
            </a:r>
            <a:r>
              <a:rPr lang="pt-BR" b="0" i="0" dirty="0">
                <a:effectLst/>
              </a:rPr>
              <a:t>TDS0R - TEAMS - SALA 3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0510DA5-235A-3BBB-9997-E691F3587EA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8E5D001-833C-E56E-BB0C-99DFE07FA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4696481" y="445728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8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827" y="1850597"/>
            <a:ext cx="5833872" cy="1006517"/>
          </a:xfrm>
        </p:spPr>
        <p:txBody>
          <a:bodyPr rtlCol="0">
            <a:normAutofit/>
          </a:bodyPr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6827" y="3241964"/>
            <a:ext cx="5833872" cy="1839894"/>
          </a:xfrm>
        </p:spPr>
        <p:txBody>
          <a:bodyPr rtlCol="0">
            <a:normAutofit/>
          </a:bodyPr>
          <a:lstStyle/>
          <a:p>
            <a:pPr algn="r" rtl="0"/>
            <a:r>
              <a:rPr lang="pt-BR" sz="2000" dirty="0"/>
              <a:t>- Conheça a jornada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2</a:t>
            </a:fld>
            <a:endParaRPr lang="pt-BR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1565A34-D09A-DBEE-92FB-12932422CC59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6636776F-F54E-D758-5D3B-D0EB3ED28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913098" y="410237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6">
            <a:extLst>
              <a:ext uri="{FF2B5EF4-FFF2-40B4-BE49-F238E27FC236}">
                <a16:creationId xmlns:a16="http://schemas.microsoft.com/office/drawing/2014/main" id="{D3BC48DF-D8D1-59A9-7BA7-560F012AA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8" r="-8266"/>
          <a:stretch/>
        </p:blipFill>
        <p:spPr>
          <a:xfrm>
            <a:off x="5735179" y="3240207"/>
            <a:ext cx="2875421" cy="2875427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3180431"/>
            <a:ext cx="5571836" cy="1179576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Requisitos funcionais do sistema e Diagrama de casos de uso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1º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7" name="Espaço Reservado para Imagem 6" descr="Texto&#10;&#10;Descrição gerada automaticamente">
            <a:extLst>
              <a:ext uri="{FF2B5EF4-FFF2-40B4-BE49-F238E27FC236}">
                <a16:creationId xmlns:a16="http://schemas.microsoft.com/office/drawing/2014/main" id="{257C0345-B0B0-9A57-306B-EFA55677C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998" r="41030"/>
          <a:stretch/>
        </p:blipFill>
        <p:spPr>
          <a:xfrm>
            <a:off x="7406640" y="1665520"/>
            <a:ext cx="4209391" cy="4209399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354E89-6BE5-741A-8747-455A85AF469D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1FD4F47E-DDFD-2E67-EB4C-9870AC260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Repositório no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para armazenamento de código e trabalho remoto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2º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6" name="Espaço Reservado para 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7656C24-8BC6-4A00-35FC-56D54ED21F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17" t="675" r="30609" b="-6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CF7E384-2B13-D9F8-EFCC-50B0B9046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400550-7D7A-4517-BB12-813025231361}"/>
              </a:ext>
            </a:extLst>
          </p:cNvPr>
          <p:cNvSpPr txBox="1"/>
          <p:nvPr/>
        </p:nvSpPr>
        <p:spPr>
          <a:xfrm>
            <a:off x="795482" y="4593446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5"/>
              </a:rPr>
              <a:t>https://github.com/raribeiro/health_track/tree/development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6607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72842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Criação do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User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Story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2º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CF7E384-2B13-D9F8-EFCC-50B0B90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400550-7D7A-4517-BB12-813025231361}"/>
              </a:ext>
            </a:extLst>
          </p:cNvPr>
          <p:cNvSpPr txBox="1"/>
          <p:nvPr/>
        </p:nvSpPr>
        <p:spPr>
          <a:xfrm>
            <a:off x="795482" y="3660504"/>
            <a:ext cx="537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https://miro.com/app/board/o9J_lkgtipM=/?share_link_id=207178853652</a:t>
            </a:r>
            <a:endParaRPr lang="pt-BR" sz="1200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DA6C4D21-A56E-421C-914B-A974F67384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9749" r="19749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416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278385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Prototipação do sistema no FIGMA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2º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CF7E384-2B13-D9F8-EFCC-50B0B90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400550-7D7A-4517-BB12-813025231361}"/>
              </a:ext>
            </a:extLst>
          </p:cNvPr>
          <p:cNvSpPr txBox="1"/>
          <p:nvPr/>
        </p:nvSpPr>
        <p:spPr>
          <a:xfrm>
            <a:off x="795482" y="4008558"/>
            <a:ext cx="638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4"/>
              </a:rPr>
              <a:t>https://www.figma.com/file/7L4z6d9HMzCLRJ29FabAhu/Web-Project?node-id=0%3A1</a:t>
            </a:r>
            <a:endParaRPr lang="pt-BR" sz="1200" dirty="0"/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CBFD542E-72DB-47BA-AFEA-5C0FA0570B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1107" r="11107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8767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278385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Desenvolvimento front-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end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com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bootstrap</a:t>
            </a: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2º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CF7E384-2B13-D9F8-EFCC-50B0B9046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400550-7D7A-4517-BB12-813025231361}"/>
              </a:ext>
            </a:extLst>
          </p:cNvPr>
          <p:cNvSpPr txBox="1"/>
          <p:nvPr/>
        </p:nvSpPr>
        <p:spPr>
          <a:xfrm>
            <a:off x="795482" y="4008558"/>
            <a:ext cx="5102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Todas as telas estáticas foram criadas utilizando </a:t>
            </a:r>
            <a:r>
              <a:rPr lang="pt-BR" sz="1200" dirty="0" err="1"/>
              <a:t>bootstrap</a:t>
            </a:r>
            <a:r>
              <a:rPr lang="pt-BR" sz="1200" dirty="0"/>
              <a:t> antes do início da integração com as </a:t>
            </a:r>
            <a:r>
              <a:rPr lang="pt-BR" sz="1200" dirty="0" err="1"/>
              <a:t>JSP’s</a:t>
            </a:r>
            <a:r>
              <a:rPr lang="pt-BR" sz="1200" dirty="0"/>
              <a:t>.</a:t>
            </a:r>
          </a:p>
          <a:p>
            <a:endParaRPr lang="pt-BR" sz="1200" dirty="0"/>
          </a:p>
          <a:p>
            <a:r>
              <a:rPr lang="pt-BR" sz="1200" dirty="0"/>
              <a:t>Os arquivos em HTML podem ser visualizados no </a:t>
            </a:r>
            <a:r>
              <a:rPr lang="pt-BR" sz="1200" dirty="0" err="1"/>
              <a:t>github</a:t>
            </a:r>
            <a:r>
              <a:rPr lang="pt-BR" sz="1200" dirty="0"/>
              <a:t>.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F547FBE7-29D7-4858-A0B7-F2567ECF7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2042" r="12042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2BF3E31-C4EB-48D5-BC7F-21867EBCA532}"/>
              </a:ext>
            </a:extLst>
          </p:cNvPr>
          <p:cNvSpPr txBox="1"/>
          <p:nvPr/>
        </p:nvSpPr>
        <p:spPr>
          <a:xfrm>
            <a:off x="795482" y="5070387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5"/>
              </a:rPr>
              <a:t>https://github.com/raribeiro/health_track/tree/development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399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 modelo lógico e físico + geração da DLL (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Language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3º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7" name="Espaço Reservado para 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E6CEA26-2A5C-44F0-36FC-9477F9D84E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761" t="2822" r="24094" b="744"/>
          <a:stretch/>
        </p:blipFill>
        <p:spPr>
          <a:xfrm>
            <a:off x="7604123" y="1665520"/>
            <a:ext cx="4114801" cy="4114809"/>
          </a:xfrm>
          <a:ln>
            <a:solidFill>
              <a:schemeClr val="accent1"/>
            </a:solidFill>
          </a:ln>
        </p:spPr>
      </p:pic>
      <p:pic>
        <p:nvPicPr>
          <p:cNvPr id="12" name="Espaço Reservado para Imagem 6">
            <a:extLst>
              <a:ext uri="{FF2B5EF4-FFF2-40B4-BE49-F238E27FC236}">
                <a16:creationId xmlns:a16="http://schemas.microsoft.com/office/drawing/2014/main" id="{683DAD69-CC2E-A0C6-085F-D0305C9A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02" r="16302"/>
          <a:stretch/>
        </p:blipFill>
        <p:spPr>
          <a:xfrm>
            <a:off x="6526713" y="3192912"/>
            <a:ext cx="2875421" cy="2875427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99D50BD-4C04-DA02-A245-617A0AD34124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B38224FD-7EE5-32D8-A5E1-DDBC4DE0E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0FDFF1C-6F2E-4E09-89CF-750FCE7BEC68}"/>
              </a:ext>
            </a:extLst>
          </p:cNvPr>
          <p:cNvSpPr txBox="1"/>
          <p:nvPr/>
        </p:nvSpPr>
        <p:spPr>
          <a:xfrm>
            <a:off x="795482" y="4593446"/>
            <a:ext cx="4251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Banco implementado da base de dados FIAP - RM92676</a:t>
            </a:r>
          </a:p>
        </p:txBody>
      </p:sp>
    </p:spTree>
    <p:extLst>
      <p:ext uri="{BB962C8B-B14F-4D97-AF65-F5344CB8AC3E}">
        <p14:creationId xmlns:p14="http://schemas.microsoft.com/office/powerpoint/2010/main" val="93669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 diagrama de classes para o sistema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4º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Espaço Reservado para Imagem 5" descr="Diagrama&#10;&#10;Descrição gerada automaticamente">
            <a:extLst>
              <a:ext uri="{FF2B5EF4-FFF2-40B4-BE49-F238E27FC236}">
                <a16:creationId xmlns:a16="http://schemas.microsoft.com/office/drawing/2014/main" id="{B41BC71D-1E65-B8A6-B58E-E91DE23B1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522" r="15522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4FB6CBE-46CD-2BE5-4E99-62A3B7C72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586C160-0616-423C-851A-DA3817158839}"/>
              </a:ext>
            </a:extLst>
          </p:cNvPr>
          <p:cNvSpPr txBox="1"/>
          <p:nvPr/>
        </p:nvSpPr>
        <p:spPr>
          <a:xfrm>
            <a:off x="795482" y="4593446"/>
            <a:ext cx="4559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Código disponível também no </a:t>
            </a:r>
            <a:r>
              <a:rPr lang="pt-BR" sz="1200" dirty="0" err="1"/>
              <a:t>github</a:t>
            </a:r>
            <a:r>
              <a:rPr lang="pt-BR" sz="1200" dirty="0"/>
              <a:t> (</a:t>
            </a:r>
            <a:r>
              <a:rPr lang="pt-BR" sz="1200" dirty="0" err="1"/>
              <a:t>branch</a:t>
            </a:r>
            <a:r>
              <a:rPr lang="pt-BR" sz="1200" dirty="0"/>
              <a:t> </a:t>
            </a:r>
            <a:r>
              <a:rPr lang="pt-BR" sz="1200" dirty="0" err="1"/>
              <a:t>development</a:t>
            </a:r>
            <a:r>
              <a:rPr lang="pt-BR" sz="1200" dirty="0"/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9CFD28-EEC5-4C13-90E1-280D8624CF07}"/>
              </a:ext>
            </a:extLst>
          </p:cNvPr>
          <p:cNvSpPr txBox="1"/>
          <p:nvPr/>
        </p:nvSpPr>
        <p:spPr>
          <a:xfrm>
            <a:off x="795482" y="4939437"/>
            <a:ext cx="4432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5"/>
              </a:rPr>
              <a:t>https://github.com/raribeiro/health_track/tree/development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7417097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1CB48142-8517-4003-B668-CE7E661AA971}" vid="{B3AC07E0-17CA-4DA2-9021-6D13D4C7D87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purl.org/dc/terms/"/>
    <ds:schemaRef ds:uri="http://purl.org/dc/dcmitype/"/>
    <ds:schemaRef ds:uri="71af3243-3dd4-4a8d-8c0d-dd76da1f02a5"/>
    <ds:schemaRef ds:uri="http://purl.org/dc/elements/1.1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{24A88489-BAB3-4F3F-8A21-960537A0CE4D}tf89338750_win32</Template>
  <TotalTime>118</TotalTime>
  <Words>586</Words>
  <Application>Microsoft Office PowerPoint</Application>
  <PresentationFormat>Widescreen</PresentationFormat>
  <Paragraphs>107</Paragraphs>
  <Slides>15</Slides>
  <Notes>15</Notes>
  <HiddenSlides>1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Muli</vt:lpstr>
      <vt:lpstr>Univers</vt:lpstr>
      <vt:lpstr>GradientUnivers</vt:lpstr>
      <vt:lpstr>Health track</vt:lpstr>
      <vt:lpstr>Agenda</vt:lpstr>
      <vt:lpstr>Requisitos funcionais do sistema e Diagrama de casos de uso</vt:lpstr>
      <vt:lpstr>Repositório no github para armazenamento de código e trabalho remoto</vt:lpstr>
      <vt:lpstr>Criação do User Story Mapping</vt:lpstr>
      <vt:lpstr>Prototipação do sistema no FIGMA</vt:lpstr>
      <vt:lpstr>Desenvolvimento front-end com bootstrap</vt:lpstr>
      <vt:lpstr>Construção do modelo lógico e físico + geração da DLL (Definition Data Language)</vt:lpstr>
      <vt:lpstr>Construção do diagrama de classes para o sistema</vt:lpstr>
      <vt:lpstr>Construção dos scripts DML (Data Manipulation Language) e carga inicial de dados fictícios</vt:lpstr>
      <vt:lpstr>Codificação do projeto e estrutura</vt:lpstr>
      <vt:lpstr>demo</vt:lpstr>
      <vt:lpstr>Apresentação do PowerPoint</vt:lpstr>
      <vt:lpstr>avanços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Galáxia</dc:title>
  <dc:creator>Rodnei Albuquerque Ribeiro</dc:creator>
  <cp:lastModifiedBy>Rodnei Albuquerque Ribeiro</cp:lastModifiedBy>
  <cp:revision>30</cp:revision>
  <dcterms:created xsi:type="dcterms:W3CDTF">2022-06-09T20:14:33Z</dcterms:created>
  <dcterms:modified xsi:type="dcterms:W3CDTF">2022-06-15T22:06:48Z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